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3" r:id="rId16"/>
  </p:sldIdLst>
  <p:sldSz cx="14630400" cy="8229600"/>
  <p:notesSz cx="8229600" cy="14630400"/>
  <p:embeddedFontLst>
    <p:embeddedFont>
      <p:font typeface="Fraunces Extra Bold" pitchFamily="2" charset="77"/>
      <p:regular r:id="rId18"/>
      <p:italic r:id="rId19"/>
    </p:embeddedFont>
    <p:embeddedFont>
      <p:font typeface="Nobile" panose="02000503050000020004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4"/>
    <p:restoredTop sz="94610"/>
  </p:normalViewPr>
  <p:slideViewPr>
    <p:cSldViewPr snapToGrid="0" snapToObjects="1">
      <p:cViewPr>
        <p:scale>
          <a:sx n="126" d="100"/>
          <a:sy n="126" d="100"/>
        </p:scale>
        <p:origin x="3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7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2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2209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Rise of Agentic AI:Building Proactive, Autonomous Systems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6874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8725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Presenter: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Ravi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587252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Sep 19,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453" y="706993"/>
            <a:ext cx="6297930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 Components in Action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7453" y="1470065"/>
            <a:ext cx="625637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Example: Market Research Agent Implementation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577453" y="2026801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00313" y="2049661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06529" y="2733080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25178" y="2214563"/>
            <a:ext cx="214979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 Configuration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25178" y="2571274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Research Analyst - Market Trends Expert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425178" y="2934176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"Find latest AI adoption statistics and industry insights"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425178" y="3297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GoogleSearch API, WebScraper, DataProcessor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7453" y="3913703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00313" y="3936563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06529" y="4619982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25178" y="4101465"/>
            <a:ext cx="206240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Task Definition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25178" y="4458176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"Summarise top 3 AI trends from 2024 Q4 with supporting data"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425178" y="4821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Structured Markdown report with citations and sources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425178" y="5183981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Context: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Focus on enterprise adoption patterns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77453" y="5800606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600313" y="5823466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806529" y="6506885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425178" y="5988368"/>
            <a:ext cx="207502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 Orchestration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25178" y="6345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Coordination: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Brings together tasks and agents seamlessly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425178" y="6707981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Runs workflows in sequence or parallel as needed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1425178" y="7070884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Control:</a:t>
            </a: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Validates outputs and ensures task completion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10731341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Demo: Automated Email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270772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Witness Agentic AI in action with a practical scenario: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4856321"/>
            <a:ext cx="4375428" cy="8595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6788" y="5930622"/>
            <a:ext cx="272105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Script Walkthrough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6788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We'll examine the CrewAI script, defining agents, roles, tools, and the overall workflow.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27" y="4856321"/>
            <a:ext cx="4375428" cy="859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2215" y="5930622"/>
            <a:ext cx="275046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 Collaboration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42215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 how tasks are delegated, agents interact, and progress towards the defined goal.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854" y="4856321"/>
            <a:ext cx="4375428" cy="8595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643" y="593062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Outcome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7643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the human approval step and the automatic email dispatch triggered by the AI crew.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5781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This Matters for Engineers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is fundamentally reshaping the software development landscape, elevating the role of engineers and unlocking unprecedented opportunities for innovation.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1595" y="1201936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71143" y="1330523"/>
            <a:ext cx="24918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From API Wiring to System Design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71143" y="1575673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Engineers transition from connecting APIs to architecting intricate, autonomous systems capable of proactive decision-making.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71874" y="1201936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356634" y="1201936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46181" y="1330523"/>
            <a:ext cx="22912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Building Proactive Applications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546181" y="1575673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 intelligent solutions that automate complex, multi-step processes, self-manage, and adapt dynamically to achieve goals.</a:t>
            </a:r>
            <a:endParaRPr lang="en-US" sz="850" dirty="0"/>
          </a:p>
        </p:txBody>
      </p:sp>
      <p:sp>
        <p:nvSpPr>
          <p:cNvPr id="12" name="Shape 10"/>
          <p:cNvSpPr/>
          <p:nvPr/>
        </p:nvSpPr>
        <p:spPr>
          <a:xfrm>
            <a:off x="396835" y="2180511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81595" y="2180511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571143" y="2309098"/>
            <a:ext cx="266259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Unlocking Cross-Industry Scalability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71143" y="2554248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agentic principles to create impactful applications across diverse sectors such as finance, healthcare, marketing, and DevOps.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7371874" y="2180511"/>
            <a:ext cx="6861691" cy="865227"/>
          </a:xfrm>
          <a:prstGeom prst="roundRect">
            <a:avLst>
              <a:gd name="adj" fmla="val 845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356634" y="2180511"/>
            <a:ext cx="60960" cy="86522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546181" y="2309098"/>
            <a:ext cx="186987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Harmonising Human &amp; AI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546181" y="2554248"/>
            <a:ext cx="6558796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sophisticated systems that seamlessly integrate human expertise with advanced AI capabilities, fostering a new era of collaborative intelligence.</a:t>
            </a:r>
            <a:endParaRPr lang="en-US" sz="85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9982"/>
            <a:ext cx="7129939" cy="45596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24138" y="569714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4138" y="1526500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Recap of our journey into the world of Agentic AI: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138" y="2090142"/>
            <a:ext cx="6487597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930950" y="2296954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85" y="2432685"/>
            <a:ext cx="279202" cy="3490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0950" y="3124438"/>
            <a:ext cx="399407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AI: The New Paradigm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30950" y="3571756"/>
            <a:ext cx="60739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systems are evolving from reactive tools to autonomous, proactive problem-solvers that plan, reason, and execute.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418546" y="2090142"/>
            <a:ext cx="6487716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7625358" y="2296954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093" y="2432685"/>
            <a:ext cx="279202" cy="3490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358" y="3124438"/>
            <a:ext cx="348186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 Powering Autonomy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625358" y="3571756"/>
            <a:ext cx="60740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 Language Models are the 'brain', but agents add critical components like memory, tools, and orchestration for true initiative.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24138" y="4978360"/>
            <a:ext cx="6487597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930950" y="51851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685" y="5320903"/>
            <a:ext cx="279202" cy="3490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30950" y="6012656"/>
            <a:ext cx="38332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RAG for Dynamic Knowledge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930950" y="6459974"/>
            <a:ext cx="607397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Retrieval-Augmented Generation bridges the knowledge gap, providing LLMs with real-time, external information beyond their training data.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7418546" y="4978360"/>
            <a:ext cx="6487716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6"/>
          <p:cNvSpPr/>
          <p:nvPr/>
        </p:nvSpPr>
        <p:spPr>
          <a:xfrm>
            <a:off x="7625358" y="51851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093" y="5320903"/>
            <a:ext cx="279202" cy="34909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25358" y="6012656"/>
            <a:ext cx="427101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CrewAI: Orchestrating AI Teams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625358" y="6459974"/>
            <a:ext cx="60740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Frameworks like CrewAI enable the coordination of multiple specialised AI agents to work collaboratively on complex tasks.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0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of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5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is set to fundamentally redefine software development and application capabilities: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3346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3925"/>
            <a:ext cx="3928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Engineers as Orchestrators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7434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focus shifts from manual coding to designing and managing sophisticated multi-agent systems, where engineers become architects of AI collaboration.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93346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839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Adaptive, Proactive Applications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62867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Software will no longer just respond to commands but will proactively anticipate needs, plan solutions, and execute tasks autonomously, learning and adapting continuously.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93346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7839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Seamless Human-AI Collaboration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62867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applications will blend human creativity and intuition with AI's efficiency, augmenting our abilities and streamlining complex workflows across all industries.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698337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🚀</a:t>
            </a: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This paradigm shift empowers us to build more intelligent, resilient, and human-centric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time!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431" y="463868"/>
            <a:ext cx="4217908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Today's Journey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0431" y="1328499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0431" y="1592342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590431" y="1722358"/>
            <a:ext cx="213431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 overview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90431" y="2087047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Rise of Agentic AI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129808" y="1328499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29808" y="1592342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129808" y="1722358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Evolution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129808" y="2087047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to agentic AI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9669185" y="1328499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9669185" y="1592342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69185" y="1722358"/>
            <a:ext cx="234291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Reactive vs. Proactive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669185" y="2087047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Paradigm shift explained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90431" y="2652117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590431" y="2915960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590431" y="3045976"/>
            <a:ext cx="214586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 as Foundation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90431" y="3410664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Brain of agentic systems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129808" y="2652117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5129808" y="2915960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129808" y="3045976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RAG Systems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5129808" y="3410664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Bridging knowledge gaps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669185" y="2652117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9669185" y="2915960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669185" y="3045976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 Architecture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669185" y="3410664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AI agent components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90431" y="3975735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07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590431" y="4239578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590431" y="4369594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 Framework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590431" y="4734282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Multi-agent orchestration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5129808" y="3975735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08</a:t>
            </a:r>
            <a:endParaRPr lang="en-US" sz="1300" dirty="0"/>
          </a:p>
        </p:txBody>
      </p:sp>
      <p:sp>
        <p:nvSpPr>
          <p:cNvPr id="32" name="Shape 30"/>
          <p:cNvSpPr/>
          <p:nvPr/>
        </p:nvSpPr>
        <p:spPr>
          <a:xfrm>
            <a:off x="5129808" y="4239578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5129808" y="4369594"/>
            <a:ext cx="220741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 Components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5129808" y="4734282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Agents, tasks, and crews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9669185" y="3975735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09</a:t>
            </a:r>
            <a:endParaRPr lang="en-US" sz="1300" dirty="0"/>
          </a:p>
        </p:txBody>
      </p:sp>
      <p:sp>
        <p:nvSpPr>
          <p:cNvPr id="36" name="Shape 34"/>
          <p:cNvSpPr/>
          <p:nvPr/>
        </p:nvSpPr>
        <p:spPr>
          <a:xfrm>
            <a:off x="9669185" y="4239578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9669185" y="4369594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 Setup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9669185" y="4734282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Preparation walkthrough</a:t>
            </a:r>
            <a:endParaRPr lang="en-US" sz="1300" dirty="0"/>
          </a:p>
        </p:txBody>
      </p:sp>
      <p:sp>
        <p:nvSpPr>
          <p:cNvPr id="39" name="Text 37"/>
          <p:cNvSpPr/>
          <p:nvPr/>
        </p:nvSpPr>
        <p:spPr>
          <a:xfrm>
            <a:off x="590431" y="5299353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10</a:t>
            </a:r>
            <a:endParaRPr lang="en-US" sz="1300" dirty="0"/>
          </a:p>
        </p:txBody>
      </p:sp>
      <p:sp>
        <p:nvSpPr>
          <p:cNvPr id="40" name="Shape 38"/>
          <p:cNvSpPr/>
          <p:nvPr/>
        </p:nvSpPr>
        <p:spPr>
          <a:xfrm>
            <a:off x="590431" y="5563195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590431" y="5693212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</a:t>
            </a:r>
            <a:endParaRPr lang="en-US" sz="1650" dirty="0"/>
          </a:p>
        </p:txBody>
      </p:sp>
      <p:sp>
        <p:nvSpPr>
          <p:cNvPr id="42" name="Text 40"/>
          <p:cNvSpPr/>
          <p:nvPr/>
        </p:nvSpPr>
        <p:spPr>
          <a:xfrm>
            <a:off x="590431" y="6057900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email workflow</a:t>
            </a:r>
            <a:endParaRPr lang="en-US" sz="1300" dirty="0"/>
          </a:p>
        </p:txBody>
      </p:sp>
      <p:sp>
        <p:nvSpPr>
          <p:cNvPr id="43" name="Text 41"/>
          <p:cNvSpPr/>
          <p:nvPr/>
        </p:nvSpPr>
        <p:spPr>
          <a:xfrm>
            <a:off x="5129808" y="5299353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11</a:t>
            </a:r>
            <a:endParaRPr lang="en-US" sz="1300" dirty="0"/>
          </a:p>
        </p:txBody>
      </p:sp>
      <p:sp>
        <p:nvSpPr>
          <p:cNvPr id="44" name="Shape 42"/>
          <p:cNvSpPr/>
          <p:nvPr/>
        </p:nvSpPr>
        <p:spPr>
          <a:xfrm>
            <a:off x="5129808" y="5563195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5129808" y="5693212"/>
            <a:ext cx="212490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Engineering Impact</a:t>
            </a:r>
            <a:endParaRPr lang="en-US" sz="1650" dirty="0"/>
          </a:p>
        </p:txBody>
      </p:sp>
      <p:sp>
        <p:nvSpPr>
          <p:cNvPr id="46" name="Text 44"/>
          <p:cNvSpPr/>
          <p:nvPr/>
        </p:nvSpPr>
        <p:spPr>
          <a:xfrm>
            <a:off x="5129808" y="6057900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software engineers</a:t>
            </a:r>
            <a:endParaRPr lang="en-US" sz="1300" dirty="0"/>
          </a:p>
        </p:txBody>
      </p:sp>
      <p:sp>
        <p:nvSpPr>
          <p:cNvPr id="47" name="Text 45"/>
          <p:cNvSpPr/>
          <p:nvPr/>
        </p:nvSpPr>
        <p:spPr>
          <a:xfrm>
            <a:off x="9669185" y="5299353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12</a:t>
            </a:r>
            <a:endParaRPr lang="en-US" sz="1300" dirty="0"/>
          </a:p>
        </p:txBody>
      </p:sp>
      <p:sp>
        <p:nvSpPr>
          <p:cNvPr id="48" name="Shape 46"/>
          <p:cNvSpPr/>
          <p:nvPr/>
        </p:nvSpPr>
        <p:spPr>
          <a:xfrm>
            <a:off x="9669185" y="5563195"/>
            <a:ext cx="4370665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9669185" y="5693212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1650" dirty="0"/>
          </a:p>
        </p:txBody>
      </p:sp>
      <p:sp>
        <p:nvSpPr>
          <p:cNvPr id="50" name="Text 48"/>
          <p:cNvSpPr/>
          <p:nvPr/>
        </p:nvSpPr>
        <p:spPr>
          <a:xfrm>
            <a:off x="9669185" y="6057900"/>
            <a:ext cx="437066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concepts synthesis</a:t>
            </a:r>
            <a:endParaRPr lang="en-US" sz="1300" dirty="0"/>
          </a:p>
        </p:txBody>
      </p:sp>
      <p:sp>
        <p:nvSpPr>
          <p:cNvPr id="51" name="Text 49"/>
          <p:cNvSpPr/>
          <p:nvPr/>
        </p:nvSpPr>
        <p:spPr>
          <a:xfrm>
            <a:off x="590431" y="6622971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13</a:t>
            </a:r>
            <a:endParaRPr lang="en-US" sz="1300" dirty="0"/>
          </a:p>
        </p:txBody>
      </p:sp>
      <p:sp>
        <p:nvSpPr>
          <p:cNvPr id="52" name="Shape 50"/>
          <p:cNvSpPr/>
          <p:nvPr/>
        </p:nvSpPr>
        <p:spPr>
          <a:xfrm>
            <a:off x="590431" y="6886813"/>
            <a:ext cx="6640354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590431" y="7016829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of Software</a:t>
            </a:r>
            <a:endParaRPr lang="en-US" sz="1650" dirty="0"/>
          </a:p>
        </p:txBody>
      </p:sp>
      <p:sp>
        <p:nvSpPr>
          <p:cNvPr id="54" name="Text 52"/>
          <p:cNvSpPr/>
          <p:nvPr/>
        </p:nvSpPr>
        <p:spPr>
          <a:xfrm>
            <a:off x="590431" y="7381518"/>
            <a:ext cx="6640354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Transformative potential ahead</a:t>
            </a:r>
            <a:endParaRPr lang="en-US" sz="1300" dirty="0"/>
          </a:p>
        </p:txBody>
      </p:sp>
      <p:sp>
        <p:nvSpPr>
          <p:cNvPr id="55" name="Text 53"/>
          <p:cNvSpPr/>
          <p:nvPr/>
        </p:nvSpPr>
        <p:spPr>
          <a:xfrm>
            <a:off x="7399496" y="6622971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14</a:t>
            </a:r>
            <a:endParaRPr lang="en-US" sz="1300" dirty="0"/>
          </a:p>
        </p:txBody>
      </p:sp>
      <p:sp>
        <p:nvSpPr>
          <p:cNvPr id="56" name="Shape 54"/>
          <p:cNvSpPr/>
          <p:nvPr/>
        </p:nvSpPr>
        <p:spPr>
          <a:xfrm>
            <a:off x="7399496" y="6886813"/>
            <a:ext cx="6640354" cy="22860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7399496" y="7016829"/>
            <a:ext cx="210895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Q&amp;A Discussion</a:t>
            </a:r>
            <a:endParaRPr lang="en-US" sz="1650" dirty="0"/>
          </a:p>
        </p:txBody>
      </p:sp>
      <p:sp>
        <p:nvSpPr>
          <p:cNvPr id="58" name="Text 56"/>
          <p:cNvSpPr/>
          <p:nvPr/>
        </p:nvSpPr>
        <p:spPr>
          <a:xfrm>
            <a:off x="7399496" y="7381518"/>
            <a:ext cx="6640354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Questions and closing thoughts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699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7558" y="2261116"/>
            <a:ext cx="6106358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Agentic AI Changes Everything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467558" y="2878931"/>
            <a:ext cx="13695283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AI Revolution is Here – Are You Ready to Lead It?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67558" y="3242905"/>
            <a:ext cx="13695283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landscape of technology is evolving at an unprecedented pace. AI is no longer a distant future; it's here, reshaping industries and creating new possibilities. Reports indicate </a:t>
            </a:r>
            <a:r>
              <a:rPr lang="en-US" sz="10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80% of enterprises are planning significant AI adoption by 2025</a:t>
            </a: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with the global AI market projected to hit </a:t>
            </a:r>
            <a:r>
              <a:rPr lang="en-US" sz="10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$1.8 trillion by 2030</a:t>
            </a: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Early adopters are already seeing </a:t>
            </a:r>
            <a:r>
              <a:rPr lang="en-US" sz="10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productivity gains of up to 30%</a:t>
            </a: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67558" y="3820597"/>
            <a:ext cx="13695283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However, traditional AI systems, while powerful, often fall short. They are reactive, confined to specific tasks, and demand constant human supervision. This creates a bottleneck, limiting true autonomy and hindering their ability to tackle complex, multi-step problems without explicit, continuous direction.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67558" y="4448413"/>
            <a:ext cx="3478292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Makes Agentic AI Different?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558" y="4899184"/>
            <a:ext cx="6780848" cy="1013936"/>
          </a:xfrm>
          <a:prstGeom prst="roundRect">
            <a:avLst>
              <a:gd name="adj" fmla="val 721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52318" y="4899184"/>
            <a:ext cx="60960" cy="1013936"/>
          </a:xfrm>
          <a:prstGeom prst="roundRect">
            <a:avLst>
              <a:gd name="adj" fmla="val 19724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2107" y="5048012"/>
            <a:ext cx="2297073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Proactive Decision-Making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662107" y="5336858"/>
            <a:ext cx="64374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Agents initiate actions and make decisions based on high-level goals, not just immediate prompts, driving towards objectives autonomously.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381994" y="4899184"/>
            <a:ext cx="6780848" cy="1013936"/>
          </a:xfrm>
          <a:prstGeom prst="roundRect">
            <a:avLst>
              <a:gd name="adj" fmla="val 721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366754" y="4899184"/>
            <a:ext cx="60960" cy="1013936"/>
          </a:xfrm>
          <a:prstGeom prst="roundRect">
            <a:avLst>
              <a:gd name="adj" fmla="val 19724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576542" y="5048012"/>
            <a:ext cx="2531031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Problem Solving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76542" y="5336858"/>
            <a:ext cx="64374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can break down complex tasks, self-correct errors, and adapt their strategies dynamically to new information and changing environments.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467558" y="6046708"/>
            <a:ext cx="6780848" cy="1013936"/>
          </a:xfrm>
          <a:prstGeom prst="roundRect">
            <a:avLst>
              <a:gd name="adj" fmla="val 721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452318" y="6046708"/>
            <a:ext cx="60960" cy="1013936"/>
          </a:xfrm>
          <a:prstGeom prst="roundRect">
            <a:avLst>
              <a:gd name="adj" fmla="val 19724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62107" y="6195536"/>
            <a:ext cx="210133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Orchestrated Workflows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62107" y="6484382"/>
            <a:ext cx="64374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Multiple agents can coordinate and collaborate intelligently, forming sophisticated workflows to achieve overarching business objectives efficiently.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7381994" y="6046708"/>
            <a:ext cx="6780848" cy="1013936"/>
          </a:xfrm>
          <a:prstGeom prst="roundRect">
            <a:avLst>
              <a:gd name="adj" fmla="val 7215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366754" y="6046708"/>
            <a:ext cx="60960" cy="1013936"/>
          </a:xfrm>
          <a:prstGeom prst="roundRect">
            <a:avLst>
              <a:gd name="adj" fmla="val 19724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576542" y="6195536"/>
            <a:ext cx="226004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Human Overhead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576542" y="6484382"/>
            <a:ext cx="643747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handling repetitive or complex operational tasks, agentic AI frees software engineers to focus on higher-level strategy, innovation, and creative problem-solving.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467558" y="7210901"/>
            <a:ext cx="13695283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software engineers, you are at the forefront of this transformative wave. Understanding and harnessing Agentic AI is not just about keeping pace; it's about equipping yourselves to design, build, and deploy the next generation of intelligent systems that will define the future of technology.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3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2580"/>
            <a:ext cx="812018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Evolution of Artificial Intelligence</a:t>
            </a:r>
            <a:endParaRPr lang="en-US" sz="3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3313628"/>
            <a:ext cx="6731794" cy="666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414706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Traditional AI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50094" y="450746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Rule-based, reactive systems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50094" y="4874181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calculators, spam filters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13628"/>
            <a:ext cx="6731794" cy="666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887" y="414706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481887" y="450746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Predictive, data-driven models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481887" y="4874181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recommendation engines</a:t>
            </a:r>
            <a:endParaRPr lang="en-US" sz="13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5307568"/>
            <a:ext cx="6731794" cy="666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094" y="6141006"/>
            <a:ext cx="248126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Large Language Models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0094" y="650140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Language understanding and reasoning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750094" y="6868120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ChatGPT, Gemini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5307568"/>
            <a:ext cx="6731794" cy="6667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81887" y="614100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7481887" y="650140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Goal-driven, proactive, autonomous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481887" y="6868120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AI assistants booking flights end-to-end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583406" y="7489031"/>
            <a:ext cx="1346358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📈</a:t>
            </a: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From simple inputs &amp; outputs → autonomous workflows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03" y="434816"/>
            <a:ext cx="7182445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From Reactive to Proactive Systems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3" y="1343978"/>
            <a:ext cx="4204216" cy="42042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403" y="5726073"/>
            <a:ext cx="19764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Traditional AI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3403" y="6131242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 input → One output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403" y="6526411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"Translate text" → returns translation</a:t>
            </a: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001" y="1343978"/>
            <a:ext cx="4343400" cy="4343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51001" y="5865257"/>
            <a:ext cx="235350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Large Language Models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151001" y="6270427"/>
            <a:ext cx="4343400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&amp; generate human-like text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151001" y="6665595"/>
            <a:ext cx="4343400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"Summarise this report" → coherent summary</a:t>
            </a:r>
            <a:endParaRPr lang="en-US" sz="1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7783" y="1343978"/>
            <a:ext cx="4204216" cy="42042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87783" y="5726073"/>
            <a:ext cx="19764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9887783" y="6131242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Plans, acts, adapts to goals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9887783" y="6526411"/>
            <a:ext cx="4204216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"Schedule a meeting" → finds slots, checks calendars, sends invites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53403" y="7352348"/>
            <a:ext cx="13523595" cy="1077039"/>
          </a:xfrm>
          <a:prstGeom prst="roundRect">
            <a:avLst>
              <a:gd name="adj" fmla="val 13213"/>
            </a:avLst>
          </a:prstGeom>
          <a:solidFill>
            <a:srgbClr val="B6FCB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18" y="7567493"/>
            <a:ext cx="247055" cy="1976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16687" y="7549991"/>
            <a:ext cx="224682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🧠 The Paradigm Shift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116687" y="7955161"/>
            <a:ext cx="128021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transforms from passive responder to autonomous problem-solver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1" y="539829"/>
            <a:ext cx="7093268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LLMs: The Foundation Layer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391" y="1447681"/>
            <a:ext cx="7770019" cy="1445062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69606" y="1643896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 are the Brain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9606" y="2068354"/>
            <a:ext cx="737758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reason, plan, and generate human-like language with remarkable sophistication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3391" y="3088958"/>
            <a:ext cx="7770019" cy="1896547"/>
          </a:xfrm>
          <a:prstGeom prst="roundRect">
            <a:avLst>
              <a:gd name="adj" fmla="val 9316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369606" y="3285173"/>
            <a:ext cx="37054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But LLMs Alone Aren't Agents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69606" y="3709630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Forget after each query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69606" y="4092416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Can't act without APIs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69606" y="4475202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Autonomy: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respond, never initiate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3391" y="5206246"/>
            <a:ext cx="7770019" cy="1942267"/>
          </a:xfrm>
          <a:prstGeom prst="roundRect">
            <a:avLst>
              <a:gd name="adj" fmla="val 564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150531" y="5206246"/>
            <a:ext cx="91440" cy="1942267"/>
          </a:xfrm>
          <a:prstGeom prst="roundRect">
            <a:avLst>
              <a:gd name="adj" fmla="val 193214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61046" y="5425321"/>
            <a:ext cx="249293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LLMs Function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1046" y="5849779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patterns from massive training datasets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461046" y="6232565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responses using internal parameters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461046" y="6615351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by static training knowledge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173391" y="7369254"/>
            <a:ext cx="777001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🔑</a:t>
            </a: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Agentic AI = LLM + Memory + Tools + Autonomy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898446"/>
            <a:ext cx="12974836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RAG: Bridging Static and Dynamic Knowledge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148840"/>
            <a:ext cx="5637848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Retrieval-Augmented Generation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777954" y="2815709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500307" y="2892028"/>
            <a:ext cx="295263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Extends LLMs with External Knowledge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0307" y="3808928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to vector databases, search engines, and live documentation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0710" y="2815709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453062" y="2892028"/>
            <a:ext cx="295263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Runtime Context Retrieval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53062" y="3808928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Retriever pulls relevant information → LLM uses it for enhanced responses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77954" y="5320427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500307" y="5396746"/>
            <a:ext cx="409967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Information Access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500307" y="5966341"/>
            <a:ext cx="690538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Bridges gap between static training data and real-time information needs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176582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50867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Anatomy of an AI Agent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665803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goes beyond answering → it plans, reasons, and executes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052399" y="2764631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 (Brain)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0331" y="3222069"/>
            <a:ext cx="395632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Plans strategies and reasons through complex problems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716" y="3206413"/>
            <a:ext cx="316468" cy="3956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623" y="2727722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3623" y="3185160"/>
            <a:ext cx="39564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Short-term: task context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933623" y="3597593"/>
            <a:ext cx="39564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Long-term: knowledge/history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858" y="3206413"/>
            <a:ext cx="316468" cy="3956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3623" y="522446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 (Hands)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933623" y="5681901"/>
            <a:ext cx="395644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APIs, databases, email, search engines, code execution environments</a:t>
            </a:r>
            <a:endParaRPr lang="en-US" sz="16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5858" y="5484555"/>
            <a:ext cx="316468" cy="39564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45694" y="5224463"/>
            <a:ext cx="295096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Orchestration (Heart)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740331" y="5681901"/>
            <a:ext cx="395632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Decides next actions, delegates tasks, coordinates workflows</a:t>
            </a:r>
            <a:endParaRPr lang="en-US" sz="16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716" y="5484555"/>
            <a:ext cx="316468" cy="395645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>
            <a:off x="740331" y="7082433"/>
            <a:ext cx="13149739" cy="914162"/>
          </a:xfrm>
          <a:prstGeom prst="roundRect">
            <a:avLst>
              <a:gd name="adj" fmla="val 2082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786" y="7382708"/>
            <a:ext cx="264319" cy="211455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427559" y="7346752"/>
            <a:ext cx="1225105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📌 Think: "A personal assistant with memory, tools, and initiative"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068" y="428268"/>
            <a:ext cx="6428184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CrewAI: Orchestrating AI Teams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8" y="1323618"/>
            <a:ext cx="6580227" cy="6580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2725" y="1304211"/>
            <a:ext cx="456104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Multi-Agent Collaboration Framework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12725" y="1751886"/>
            <a:ext cx="6580227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CrewAI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Python framework designed for coordinating multiple AI agents working together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25" y="2425184"/>
            <a:ext cx="389334" cy="3893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2725" y="3009186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512725" y="3408164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Specialised worker (researcher, writer, coder) with defined roles and capabilities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725" y="3968710"/>
            <a:ext cx="389334" cy="3893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12725" y="4552712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Task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512725" y="4951690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Assigned work units (research trends, draft emails, generate reports)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725" y="5512237"/>
            <a:ext cx="389334" cy="3893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2725" y="6096238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512725" y="6495217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Manager that coordinates agents, assigns tasks, and ensures completion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45068" y="8254127"/>
            <a:ext cx="1354026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⚙️</a:t>
            </a: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Transforms LLMs into a "team of specialists"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1379</Words>
  <Application>Microsoft Macintosh PowerPoint</Application>
  <PresentationFormat>Custom</PresentationFormat>
  <Paragraphs>199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Fraunces Light</vt:lpstr>
      <vt:lpstr>Arial</vt:lpstr>
      <vt:lpstr>Fraunces Extra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Sutapa Maity</cp:lastModifiedBy>
  <cp:revision>2</cp:revision>
  <dcterms:created xsi:type="dcterms:W3CDTF">2025-09-17T21:45:57Z</dcterms:created>
  <dcterms:modified xsi:type="dcterms:W3CDTF">2025-09-17T21:50:09Z</dcterms:modified>
</cp:coreProperties>
</file>